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g" ContentType="image/jpeg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3" autoAdjust="0"/>
    <p:restoredTop sz="94711" autoAdjust="0"/>
  </p:normalViewPr>
  <p:slideViewPr>
    <p:cSldViewPr snapToGrid="0" snapToObjects="1">
      <p:cViewPr varScale="1">
        <p:scale>
          <a:sx n="84" d="100"/>
          <a:sy n="84" d="100"/>
        </p:scale>
        <p:origin x="1278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?>
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3" Type="http://schemas.openxmlformats.org/officeDocument/2006/relationships/viewProps" Target="viewProps.xml" /><Relationship Id="rId52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55" Type="http://schemas.openxmlformats.org/officeDocument/2006/relationships/tableStyles" Target="tableStyles.xml" /><Relationship Id="rId54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.jpg" />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.jpg" />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.jpg" />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6.jpg" />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7.jpg" />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8.jpg" />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9.jpg" />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0.jpg" />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1.jpg" />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2.jpg" />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3.jpg" />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4.jpg" />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5.jpg" />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6.jpg" />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7.jpg" />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8.jpg" />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9.jpg" />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0.jpg" />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1.jpg" />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2.jpg" />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3.jpg" />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4.jpg" />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5.jpg" />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6.jpg" />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7.jpg" />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.jpg" />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8.jpg" />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.jp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lvl="0" marL="0" indent="0">
              <a:buNone/>
            </a:pPr>
            <a:r>
              <a:rPr/>
              <a:t>Skinker</a:t>
            </a:r>
            <a:r>
              <a:rPr/>
              <a:t> </a:t>
            </a:r>
            <a:r>
              <a:rPr/>
              <a:t>DeBaliviere,</a:t>
            </a:r>
            <a:r>
              <a:rPr/>
              <a:t> </a:t>
            </a:r>
            <a:r>
              <a:rPr/>
              <a:t>DeBaliviere</a:t>
            </a:r>
            <a:r>
              <a:rPr/>
              <a:t> </a:t>
            </a:r>
            <a:r>
              <a:rPr/>
              <a:t>Place,</a:t>
            </a:r>
            <a:r>
              <a:rPr/>
              <a:t> </a:t>
            </a:r>
            <a:r>
              <a:rPr/>
              <a:t>West</a:t>
            </a:r>
            <a:r>
              <a:rPr/>
              <a:t> </a:t>
            </a:r>
            <a:r>
              <a:rPr/>
              <a:t>End,</a:t>
            </a:r>
            <a:r>
              <a:rPr/>
              <a:t> </a:t>
            </a:r>
            <a:r>
              <a:rPr/>
              <a:t>Visitation</a:t>
            </a:r>
            <a:r>
              <a:rPr/>
              <a:t> </a:t>
            </a:r>
            <a:r>
              <a:rPr/>
              <a:t>Park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pPr lvl="0" marL="0" indent="0">
              <a:buNone/>
            </a:pPr>
            <a:r>
              <a:rPr/>
              <a:t>Monthly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report:</a:t>
            </a:r>
            <a:r>
              <a:rPr/>
              <a:t> </a:t>
            </a:r>
            <a:r>
              <a:rPr/>
              <a:t>December</a:t>
            </a:r>
            <a:r>
              <a:rPr/>
              <a:t> </a:t>
            </a:r>
            <a:r>
              <a:rPr/>
              <a:t>2019</a:t>
            </a:r>
            <a:br/>
            <a:br/>
            <a:r>
              <a:rPr/>
              <a:t>Washington</a:t>
            </a:r>
            <a:r>
              <a:rPr/>
              <a:t> </a:t>
            </a:r>
            <a:r>
              <a:rPr/>
              <a:t>University</a:t>
            </a:r>
            <a:r>
              <a:rPr/>
              <a:t> </a:t>
            </a:r>
            <a:r>
              <a:rPr/>
              <a:t>Medical</a:t>
            </a:r>
            <a:r>
              <a:rPr/>
              <a:t> </a:t>
            </a:r>
            <a:r>
              <a:rPr/>
              <a:t>Center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(January</a:t>
            </a:r>
            <a:r>
              <a:rPr/>
              <a:t> </a:t>
            </a:r>
            <a:r>
              <a:rPr/>
              <a:t>15,</a:t>
            </a:r>
            <a:r>
              <a:rPr/>
              <a:t> </a:t>
            </a:r>
            <a:r>
              <a:rPr/>
              <a:t>2020)</a:t>
            </a:r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Summary</a:t>
            </a:r>
            <a:r>
              <a:rPr/>
              <a:t> </a:t>
            </a:r>
            <a:r>
              <a:rPr/>
              <a:t>Notes:</a:t>
            </a:r>
            <a:r>
              <a:rPr/>
              <a:t> </a:t>
            </a:r>
            <a:r>
              <a:rPr/>
              <a:t>West</a:t>
            </a:r>
            <a:r>
              <a:rPr/>
              <a:t> </a:t>
            </a:r>
            <a:r>
              <a:rPr/>
              <a:t>End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b="1"/>
              <a:t>32 total crimes in December 2019</a:t>
            </a:r>
          </a:p>
          <a:p>
            <a:pPr lvl="1"/>
            <a:r>
              <a:rPr b="1"/>
              <a:t>10% change compared to December 2018 (29 total crimes)</a:t>
            </a:r>
          </a:p>
          <a:p>
            <a:pPr lvl="1"/>
            <a:r>
              <a:rPr b="1"/>
              <a:t>13 crime(s) against persons in December 2019</a:t>
            </a:r>
          </a:p>
          <a:p>
            <a:pPr lvl="1"/>
            <a:r>
              <a:rPr b="1"/>
              <a:t>225% change compared to December 2018 (4 crimes against persons)</a:t>
            </a:r>
          </a:p>
          <a:p>
            <a:pPr lvl="1"/>
            <a:r>
              <a:rPr b="1"/>
              <a:t>441 total crimes in 2019</a:t>
            </a:r>
          </a:p>
          <a:p>
            <a:pPr lvl="1"/>
            <a:r>
              <a:rPr b="1"/>
              <a:t>-2% change compared to this time in 2018 (449 total crimes)</a:t>
            </a:r>
          </a:p>
          <a:p>
            <a:pPr lvl="1"/>
            <a:r>
              <a:rPr b="1"/>
              <a:t>150 crime(s) against persons in 2019</a:t>
            </a:r>
          </a:p>
          <a:p>
            <a:pPr lvl="1"/>
            <a:r>
              <a:rPr b="1"/>
              <a:t>26% change compared to this time in 2018 (119 crimes against persons)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West</a:t>
            </a:r>
            <a:r>
              <a:rPr/>
              <a:t> </a:t>
            </a:r>
            <a:r>
              <a:rPr/>
              <a:t>End:</a:t>
            </a:r>
            <a:r>
              <a:rPr/>
              <a:t> </a:t>
            </a:r>
            <a:r>
              <a:rPr/>
              <a:t>Year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Year</a:t>
            </a:r>
            <a:r>
              <a:rPr/>
              <a:t> </a:t>
            </a:r>
            <a:r>
              <a:rPr/>
              <a:t>Comparison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47827111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09341"/>
                <a:gridCol w="509341"/>
                <a:gridCol w="478100"/>
                <a:gridCol w="509205"/>
                <a:gridCol w="509205"/>
                <a:gridCol w="571347"/>
              </a:tblGrid>
              <a:tr h="2886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Oct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Nov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Dec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1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449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87658440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09341"/>
                <a:gridCol w="509341"/>
                <a:gridCol w="478100"/>
                <a:gridCol w="509205"/>
                <a:gridCol w="509205"/>
                <a:gridCol w="571347"/>
              </a:tblGrid>
              <a:tr h="2886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Oct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Nov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Dec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183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1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441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West</a:t>
            </a:r>
            <a:r>
              <a:rPr/>
              <a:t> </a:t>
            </a:r>
            <a:r>
              <a:rPr/>
              <a:t>End:</a:t>
            </a:r>
            <a:r>
              <a:rPr/>
              <a:t> </a:t>
            </a:r>
            <a:r>
              <a:rPr/>
              <a:t>Summary</a:t>
            </a:r>
            <a:r>
              <a:rPr/>
              <a:t> </a:t>
            </a:r>
            <a:r>
              <a:rPr/>
              <a:t>Tables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53203624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472234"/>
                <a:gridCol w="1394131"/>
              </a:tblGrid>
              <a:tr h="26258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1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6912467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5958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806318990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759206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Crimes Against Persons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FALSE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TRUE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68718848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Night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West</a:t>
            </a:r>
            <a:r>
              <a:rPr/>
              <a:t> </a:t>
            </a:r>
            <a:r>
              <a:rPr/>
              <a:t>End:</a:t>
            </a:r>
            <a:r>
              <a:rPr/>
              <a:t> </a:t>
            </a:r>
            <a:r>
              <a:rPr/>
              <a:t>Total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G:/Projects/Safety-Security/r-crime-mapping/results/2019/December/we/we_total_crimes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52600" y="1600200"/>
            <a:ext cx="56388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Visitation</a:t>
            </a:r>
            <a:r>
              <a:rPr/>
              <a:t> </a:t>
            </a:r>
            <a:r>
              <a:rPr/>
              <a:t>Park:</a:t>
            </a:r>
            <a:r>
              <a:rPr/>
              <a:t> </a:t>
            </a:r>
            <a:r>
              <a:rPr/>
              <a:t>Summary</a:t>
            </a:r>
            <a:r>
              <a:rPr/>
              <a:t> </a:t>
            </a:r>
            <a:r>
              <a:rPr/>
              <a:t>Notes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b="1"/>
              <a:t>5 total crimes in December 2019</a:t>
            </a:r>
          </a:p>
          <a:p>
            <a:pPr lvl="1"/>
            <a:r>
              <a:rPr b="1"/>
              <a:t>67% change compared to December 2018 (3 total crimes)</a:t>
            </a:r>
          </a:p>
          <a:p>
            <a:pPr lvl="1"/>
            <a:r>
              <a:rPr b="1"/>
              <a:t>2 crime(s) against persons in December 2019</a:t>
            </a:r>
          </a:p>
          <a:p>
            <a:pPr lvl="1"/>
            <a:r>
              <a:rPr b="1"/>
              <a:t>Inf change compared to December 2018 (0 crimes against persons)</a:t>
            </a:r>
          </a:p>
          <a:p>
            <a:pPr lvl="1"/>
            <a:r>
              <a:rPr b="1"/>
              <a:t>60 total crimes in 2019</a:t>
            </a:r>
          </a:p>
          <a:p>
            <a:pPr lvl="1"/>
            <a:r>
              <a:rPr b="1"/>
              <a:t>-21% change compared to this time in 2018 (76 total crimes)</a:t>
            </a:r>
          </a:p>
          <a:p>
            <a:pPr lvl="1"/>
            <a:r>
              <a:rPr b="1"/>
              <a:t>16 crime(s) against persons in 2019</a:t>
            </a:r>
          </a:p>
          <a:p>
            <a:pPr lvl="1"/>
            <a:r>
              <a:rPr b="1"/>
              <a:t>-16% change compared to this time in 2018 (19 crimes against persons)</a:t>
            </a:r>
          </a:p>
        </p:txBody>
      </p:sp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Visitation</a:t>
            </a:r>
            <a:r>
              <a:rPr/>
              <a:t> </a:t>
            </a:r>
            <a:r>
              <a:rPr/>
              <a:t>Park:</a:t>
            </a:r>
            <a:r>
              <a:rPr/>
              <a:t> </a:t>
            </a:r>
            <a:r>
              <a:rPr/>
              <a:t>Year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Year</a:t>
            </a:r>
            <a:r>
              <a:rPr/>
              <a:t> </a:t>
            </a:r>
            <a:r>
              <a:rPr/>
              <a:t>Comparison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77471231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09341"/>
                <a:gridCol w="509341"/>
                <a:gridCol w="478100"/>
                <a:gridCol w="509205"/>
                <a:gridCol w="509205"/>
                <a:gridCol w="571347"/>
              </a:tblGrid>
              <a:tr h="2886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Oct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Nov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Dec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       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1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712416979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09341"/>
                <a:gridCol w="509341"/>
                <a:gridCol w="478100"/>
                <a:gridCol w="509205"/>
                <a:gridCol w="509205"/>
                <a:gridCol w="571347"/>
              </a:tblGrid>
              <a:tr h="2886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Oct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Nov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Dec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1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Visitation</a:t>
            </a:r>
            <a:r>
              <a:rPr/>
              <a:t> </a:t>
            </a:r>
            <a:r>
              <a:rPr/>
              <a:t>Park:</a:t>
            </a:r>
            <a:r>
              <a:rPr/>
              <a:t> </a:t>
            </a:r>
            <a:r>
              <a:rPr/>
              <a:t>Summary</a:t>
            </a:r>
            <a:r>
              <a:rPr/>
              <a:t> </a:t>
            </a:r>
            <a:r>
              <a:rPr/>
              <a:t>Tables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43609788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472234"/>
                <a:gridCol w="1394131"/>
              </a:tblGrid>
              <a:tr h="26258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19937713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5958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47528779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759206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Crimes Against Persons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FALSE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TRUE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46373733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Night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Visitation</a:t>
            </a:r>
            <a:r>
              <a:rPr/>
              <a:t> </a:t>
            </a:r>
            <a:r>
              <a:rPr/>
              <a:t>Park:</a:t>
            </a:r>
            <a:r>
              <a:rPr/>
              <a:t> </a:t>
            </a:r>
            <a:r>
              <a:rPr/>
              <a:t>Total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G:/Projects/Safety-Security/r-crime-mapping/results/2019/December/vp/vp_total_tm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48000" y="1600200"/>
            <a:ext cx="30607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District</a:t>
            </a:r>
            <a:r>
              <a:rPr/>
              <a:t> </a:t>
            </a:r>
            <a:r>
              <a:rPr/>
              <a:t>5: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Rates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G:/Projects/Safety-Security/r-crime-mapping/results/2019/December/district-5/dst5_rates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133600" y="1600200"/>
            <a:ext cx="4864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District</a:t>
            </a:r>
            <a:r>
              <a:rPr/>
              <a:t> </a:t>
            </a:r>
            <a:r>
              <a:rPr/>
              <a:t>5:</a:t>
            </a:r>
            <a:r>
              <a:rPr/>
              <a:t> </a:t>
            </a:r>
            <a:r>
              <a:rPr/>
              <a:t>Density</a:t>
            </a:r>
            <a:r>
              <a:rPr/>
              <a:t> </a:t>
            </a:r>
            <a:r>
              <a:rPr/>
              <a:t>Map</a:t>
            </a:r>
            <a:r>
              <a:rPr/>
              <a:t> </a:t>
            </a:r>
            <a:r>
              <a:rPr/>
              <a:t>Explanation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There are 15 neighborhoods in District 5.</a:t>
            </a:r>
          </a:p>
          <a:p>
            <a:pPr lvl="1"/>
            <a:r>
              <a:rPr b="1"/>
              <a:t>The minimum number of crimes in one neighborhood was 3 (Fountain Park)</a:t>
            </a:r>
          </a:p>
          <a:p>
            <a:pPr lvl="1"/>
            <a:r>
              <a:rPr b="1"/>
              <a:t>The maximum number of crimes in one neighborhood was 100 (Central West End)</a:t>
            </a:r>
          </a:p>
          <a:p>
            <a:pPr lvl="1"/>
            <a:r>
              <a:rPr b="1"/>
              <a:t>The mean number of crimes in one neighborhood was 19.33</a:t>
            </a:r>
          </a:p>
          <a:p>
            <a:pPr lvl="1"/>
            <a:r>
              <a:rPr b="1"/>
              <a:t>The minimum rate of crimes in one neighborhood was 0.81 (Greater Ville)</a:t>
            </a:r>
          </a:p>
          <a:p>
            <a:pPr lvl="1"/>
            <a:r>
              <a:rPr b="1"/>
              <a:t>The maximum rate of crimes in one neighborhood was 8.97 (Lewis Place)</a:t>
            </a:r>
          </a:p>
          <a:p>
            <a:pPr lvl="1"/>
            <a:r>
              <a:rPr b="1"/>
              <a:t>The mean rate of crimes in one neighborhood was 4.64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Skinker</a:t>
            </a:r>
            <a:r>
              <a:rPr/>
              <a:t> </a:t>
            </a:r>
            <a:r>
              <a:rPr/>
              <a:t>DeBaliviere:</a:t>
            </a:r>
            <a:r>
              <a:rPr/>
              <a:t> </a:t>
            </a:r>
            <a:r>
              <a:rPr/>
              <a:t>Summary</a:t>
            </a:r>
            <a:r>
              <a:rPr/>
              <a:t> </a:t>
            </a:r>
            <a:r>
              <a:rPr/>
              <a:t>Notes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b="1"/>
              <a:t>14 total crimes in December 2019</a:t>
            </a:r>
          </a:p>
          <a:p>
            <a:pPr lvl="1"/>
            <a:r>
              <a:rPr b="1"/>
              <a:t>-7% change compared to December 2018 (15 total crimes)</a:t>
            </a:r>
          </a:p>
          <a:p>
            <a:pPr lvl="1"/>
            <a:r>
              <a:rPr b="1"/>
              <a:t>1 crime(s) against persons in December 2019</a:t>
            </a:r>
          </a:p>
          <a:p>
            <a:pPr lvl="1"/>
            <a:r>
              <a:rPr b="1"/>
              <a:t>0% change compared to December 2018 (1 crimes against persons)</a:t>
            </a:r>
          </a:p>
          <a:p>
            <a:pPr lvl="1"/>
            <a:r>
              <a:rPr b="1"/>
              <a:t>264 total crimes in 2019</a:t>
            </a:r>
          </a:p>
          <a:p>
            <a:pPr lvl="1"/>
            <a:r>
              <a:rPr b="1"/>
              <a:t>23% change compared to this time in 2018 (215 total crimes)</a:t>
            </a:r>
          </a:p>
          <a:p>
            <a:pPr lvl="1"/>
            <a:r>
              <a:rPr b="1"/>
              <a:t>42 crime(s) against persons in 2019</a:t>
            </a:r>
          </a:p>
          <a:p>
            <a:pPr lvl="1"/>
            <a:r>
              <a:rPr b="1"/>
              <a:t>-9% change compared to this time in 2018 (46 crimes against persons)</a:t>
            </a:r>
          </a:p>
        </p:txBody>
      </p:sp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Skinker</a:t>
            </a:r>
            <a:r>
              <a:rPr/>
              <a:t> </a:t>
            </a:r>
            <a:r>
              <a:rPr/>
              <a:t>DeBaliviere:</a:t>
            </a:r>
            <a:r>
              <a:rPr/>
              <a:t> </a:t>
            </a:r>
            <a:r>
              <a:rPr/>
              <a:t>Neighborhood</a:t>
            </a:r>
            <a:r>
              <a:rPr/>
              <a:t> </a:t>
            </a:r>
            <a:r>
              <a:rPr/>
              <a:t>Detail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spcBef>
                <a:spcPts val="3000"/>
              </a:spcBef>
              <a:buNone/>
            </a:pPr>
            <a:r>
              <a:rPr b="1"/>
              <a:t>Appendix 1</a:t>
            </a:r>
          </a:p>
        </p:txBody>
      </p:sp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Skinker</a:t>
            </a:r>
            <a:r>
              <a:rPr/>
              <a:t> </a:t>
            </a:r>
            <a:r>
              <a:rPr/>
              <a:t>DeBaliviere:</a:t>
            </a:r>
            <a:r>
              <a:rPr/>
              <a:t> </a:t>
            </a:r>
            <a:r>
              <a:rPr/>
              <a:t>Time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Crimes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G:/Projects/Safety-Security/r-crime-mapping/results/2019/December/sdb/sdb_day_night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524000" y="1600200"/>
            <a:ext cx="60960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Skinker</a:t>
            </a:r>
            <a:r>
              <a:rPr/>
              <a:t> </a:t>
            </a:r>
            <a:r>
              <a:rPr/>
              <a:t>DeBaliviere:</a:t>
            </a:r>
            <a:r>
              <a:rPr/>
              <a:t> </a:t>
            </a:r>
            <a:r>
              <a:rPr/>
              <a:t>Violent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G:/Projects/Safety-Security/r-crime-mapping/results/2019/December/sdb/sdb_vlnt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524000" y="1600200"/>
            <a:ext cx="60960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Skinker</a:t>
            </a:r>
            <a:r>
              <a:rPr/>
              <a:t> </a:t>
            </a:r>
            <a:r>
              <a:rPr/>
              <a:t>DeBaliviere: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Density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G:/Projects/Safety-Security/r-crime-mapping/results/2019/December/sdb/sdb_density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524000" y="1600200"/>
            <a:ext cx="60960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Skinker</a:t>
            </a:r>
            <a:r>
              <a:rPr/>
              <a:t> </a:t>
            </a:r>
            <a:r>
              <a:rPr/>
              <a:t>DeBaliviere:</a:t>
            </a:r>
            <a:r>
              <a:rPr/>
              <a:t> </a:t>
            </a:r>
            <a:r>
              <a:rPr/>
              <a:t>Larceny</a:t>
            </a:r>
            <a:r>
              <a:rPr/>
              <a:t> </a:t>
            </a:r>
            <a:r>
              <a:rPr/>
              <a:t>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43328195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989833901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53576072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479738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Type of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652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All Other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From Building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From Motor Vehicle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Motor Vehicle Parts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Purse Snatching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82526140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200679"/>
                <a:gridCol w="1394131"/>
              </a:tblGrid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Monetary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$500 - $24,999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77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Under $500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5958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/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Skinker</a:t>
            </a:r>
            <a:r>
              <a:rPr/>
              <a:t> </a:t>
            </a:r>
            <a:r>
              <a:rPr/>
              <a:t>DeBaliviere:</a:t>
            </a:r>
            <a:r>
              <a:rPr/>
              <a:t> </a:t>
            </a:r>
            <a:r>
              <a:rPr/>
              <a:t>Total</a:t>
            </a:r>
            <a:r>
              <a:rPr/>
              <a:t> </a:t>
            </a:r>
            <a:r>
              <a:rPr/>
              <a:t>Crimes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Days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Week</a:t>
            </a:r>
          </a:p>
        </p:txBody>
      </p:sp>
      <p:pic>
        <p:nvPicPr>
          <p:cNvPr descr="G:/Projects/Safety-Security/r-crime-mapping/results/2019/December/sdb/sdb_crime_weekday_graph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526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Skinker</a:t>
            </a:r>
            <a:r>
              <a:rPr/>
              <a:t> </a:t>
            </a:r>
            <a:r>
              <a:rPr/>
              <a:t>DeBaliviere:</a:t>
            </a:r>
            <a:r>
              <a:rPr/>
              <a:t> </a:t>
            </a:r>
            <a:r>
              <a:rPr/>
              <a:t>Crimes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Time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Day</a:t>
            </a:r>
          </a:p>
        </p:txBody>
      </p:sp>
      <p:pic>
        <p:nvPicPr>
          <p:cNvPr descr="G:/Projects/Safety-Security/r-crime-mapping/results/2019/December/sdb/sdb_crime_timeDay_graph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526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Skinker</a:t>
            </a:r>
            <a:r>
              <a:rPr/>
              <a:t> </a:t>
            </a:r>
            <a:r>
              <a:rPr/>
              <a:t>DeBaliviere:</a:t>
            </a:r>
            <a:r>
              <a:rPr/>
              <a:t> </a:t>
            </a:r>
            <a:r>
              <a:rPr/>
              <a:t>Crimes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Day</a:t>
            </a:r>
            <a:r>
              <a:rPr/>
              <a:t> </a:t>
            </a:r>
            <a:r>
              <a:rPr/>
              <a:t>&amp;</a:t>
            </a:r>
            <a:r>
              <a:rPr/>
              <a:t> </a:t>
            </a:r>
            <a:r>
              <a:rPr/>
              <a:t>Category</a:t>
            </a:r>
          </a:p>
        </p:txBody>
      </p:sp>
      <p:pic>
        <p:nvPicPr>
          <p:cNvPr descr="G:/Projects/Safety-Security/r-crime-mapping/results/2019/December/sdb/sdb_crimeCat_weekday_graph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526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DeBaliviere</a:t>
            </a:r>
            <a:r>
              <a:rPr/>
              <a:t> </a:t>
            </a:r>
            <a:r>
              <a:rPr/>
              <a:t>Place:</a:t>
            </a:r>
            <a:r>
              <a:rPr/>
              <a:t> </a:t>
            </a:r>
            <a:r>
              <a:rPr/>
              <a:t>Neighborhood</a:t>
            </a:r>
            <a:r>
              <a:rPr/>
              <a:t> </a:t>
            </a:r>
            <a:r>
              <a:rPr/>
              <a:t>Detail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spcBef>
                <a:spcPts val="3000"/>
              </a:spcBef>
              <a:buNone/>
            </a:pPr>
            <a:r>
              <a:rPr b="1"/>
              <a:t>Appendix 2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DeBaliviere</a:t>
            </a:r>
            <a:r>
              <a:rPr/>
              <a:t> </a:t>
            </a:r>
            <a:r>
              <a:rPr/>
              <a:t>Place:</a:t>
            </a:r>
            <a:r>
              <a:rPr/>
              <a:t> </a:t>
            </a:r>
            <a:r>
              <a:rPr/>
              <a:t>Time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Crimes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G:/Projects/Safety-Security/r-crime-mapping/results/2019/December/dbp/dbp_day_night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679700" y="1600200"/>
            <a:ext cx="37973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Skinker</a:t>
            </a:r>
            <a:r>
              <a:rPr/>
              <a:t> </a:t>
            </a:r>
            <a:r>
              <a:rPr/>
              <a:t>DeBaliviere:</a:t>
            </a:r>
            <a:r>
              <a:rPr/>
              <a:t> </a:t>
            </a:r>
            <a:r>
              <a:rPr/>
              <a:t>Year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Year</a:t>
            </a:r>
            <a:r>
              <a:rPr/>
              <a:t> </a:t>
            </a:r>
            <a:r>
              <a:rPr/>
              <a:t>Comparison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92888798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09341"/>
                <a:gridCol w="509341"/>
                <a:gridCol w="478100"/>
                <a:gridCol w="509205"/>
                <a:gridCol w="509205"/>
                <a:gridCol w="571347"/>
              </a:tblGrid>
              <a:tr h="2886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Oct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Nov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Dec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1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22837516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09341"/>
                <a:gridCol w="509341"/>
                <a:gridCol w="478100"/>
                <a:gridCol w="509205"/>
                <a:gridCol w="509205"/>
                <a:gridCol w="571347"/>
              </a:tblGrid>
              <a:tr h="2886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Oct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Nov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Dec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162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1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264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DeBaliviere</a:t>
            </a:r>
            <a:r>
              <a:rPr/>
              <a:t> </a:t>
            </a:r>
            <a:r>
              <a:rPr/>
              <a:t>Place:</a:t>
            </a:r>
            <a:r>
              <a:rPr/>
              <a:t> </a:t>
            </a:r>
            <a:r>
              <a:rPr/>
              <a:t>Violent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G:/Projects/Safety-Security/r-crime-mapping/results/2019/December/dbp/dbp_vlnt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679700" y="1600200"/>
            <a:ext cx="37973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DeBaliviere</a:t>
            </a:r>
            <a:r>
              <a:rPr/>
              <a:t> </a:t>
            </a:r>
            <a:r>
              <a:rPr/>
              <a:t>Place: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Density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G:/Projects/Safety-Security/r-crime-mapping/results/2019/December/dbp/dbp_density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679700" y="1600200"/>
            <a:ext cx="37973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DeBaliviere</a:t>
            </a:r>
            <a:r>
              <a:rPr/>
              <a:t> </a:t>
            </a:r>
            <a:r>
              <a:rPr/>
              <a:t>Place:</a:t>
            </a:r>
            <a:r>
              <a:rPr/>
              <a:t> </a:t>
            </a:r>
            <a:r>
              <a:rPr/>
              <a:t>Larceny</a:t>
            </a:r>
            <a:r>
              <a:rPr/>
              <a:t> </a:t>
            </a:r>
            <a:r>
              <a:rPr/>
              <a:t>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46404581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5958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844396883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Night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938857727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479738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Type of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From Building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From Motor Vehicle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Motor Vehicle Parts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34579299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200679"/>
                <a:gridCol w="1394131"/>
              </a:tblGrid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Monetary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$500 - $24,999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77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Under $500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DeBaliviere</a:t>
            </a:r>
            <a:r>
              <a:rPr/>
              <a:t> </a:t>
            </a:r>
            <a:r>
              <a:rPr/>
              <a:t>Place:</a:t>
            </a:r>
            <a:r>
              <a:rPr/>
              <a:t> </a:t>
            </a:r>
            <a:r>
              <a:rPr/>
              <a:t>Total</a:t>
            </a:r>
            <a:r>
              <a:rPr/>
              <a:t> </a:t>
            </a:r>
            <a:r>
              <a:rPr/>
              <a:t>Crimes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Days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Week</a:t>
            </a:r>
          </a:p>
        </p:txBody>
      </p:sp>
      <p:pic>
        <p:nvPicPr>
          <p:cNvPr descr="G:/Projects/Safety-Security/r-crime-mapping/results/2019/December/dbp/dbp_crime_weekday_graph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526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DeBaliviere</a:t>
            </a:r>
            <a:r>
              <a:rPr/>
              <a:t> </a:t>
            </a:r>
            <a:r>
              <a:rPr/>
              <a:t>Place:</a:t>
            </a:r>
            <a:r>
              <a:rPr/>
              <a:t> </a:t>
            </a:r>
            <a:r>
              <a:rPr/>
              <a:t>Crimes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Time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Day</a:t>
            </a:r>
          </a:p>
        </p:txBody>
      </p:sp>
      <p:pic>
        <p:nvPicPr>
          <p:cNvPr descr="G:/Projects/Safety-Security/r-crime-mapping/results/2019/December/dbp/dbp_crime_timeDay_graph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526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DeBaliviere</a:t>
            </a:r>
            <a:r>
              <a:rPr/>
              <a:t> </a:t>
            </a:r>
            <a:r>
              <a:rPr/>
              <a:t>Place:</a:t>
            </a:r>
            <a:r>
              <a:rPr/>
              <a:t> </a:t>
            </a:r>
            <a:r>
              <a:rPr/>
              <a:t>Crimes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Day</a:t>
            </a:r>
            <a:r>
              <a:rPr/>
              <a:t> </a:t>
            </a:r>
            <a:r>
              <a:rPr/>
              <a:t>&amp;</a:t>
            </a:r>
            <a:r>
              <a:rPr/>
              <a:t> </a:t>
            </a:r>
            <a:r>
              <a:rPr/>
              <a:t>Category</a:t>
            </a:r>
          </a:p>
        </p:txBody>
      </p:sp>
      <p:pic>
        <p:nvPicPr>
          <p:cNvPr descr="G:/Projects/Safety-Security/r-crime-mapping/results/2019/December/dbp/dbp_crimeCat_weekday_graph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526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West</a:t>
            </a:r>
            <a:r>
              <a:rPr/>
              <a:t> </a:t>
            </a:r>
            <a:r>
              <a:rPr/>
              <a:t>End:</a:t>
            </a:r>
            <a:r>
              <a:rPr/>
              <a:t> </a:t>
            </a:r>
            <a:r>
              <a:rPr/>
              <a:t>Neighborhood</a:t>
            </a:r>
            <a:r>
              <a:rPr/>
              <a:t> </a:t>
            </a:r>
            <a:r>
              <a:rPr/>
              <a:t>Detail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spcBef>
                <a:spcPts val="3000"/>
              </a:spcBef>
              <a:buNone/>
            </a:pPr>
            <a:r>
              <a:rPr b="1"/>
              <a:t>Appendix 3</a:t>
            </a:r>
          </a:p>
        </p:txBody>
      </p:sp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West</a:t>
            </a:r>
            <a:r>
              <a:rPr/>
              <a:t> </a:t>
            </a:r>
            <a:r>
              <a:rPr/>
              <a:t>End:</a:t>
            </a:r>
            <a:r>
              <a:rPr/>
              <a:t> </a:t>
            </a:r>
            <a:r>
              <a:rPr/>
              <a:t>Time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Crimes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G:/Projects/Safety-Security/r-crime-mapping/results/2019/December/we/we_day_night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52600" y="1600200"/>
            <a:ext cx="56388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West</a:t>
            </a:r>
            <a:r>
              <a:rPr/>
              <a:t> </a:t>
            </a:r>
            <a:r>
              <a:rPr/>
              <a:t>End:</a:t>
            </a:r>
            <a:r>
              <a:rPr/>
              <a:t> </a:t>
            </a:r>
            <a:r>
              <a:rPr/>
              <a:t>Violent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G:/Projects/Safety-Security/r-crime-mapping/results/2019/December/we/we_vlnt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52600" y="1600200"/>
            <a:ext cx="56388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West</a:t>
            </a:r>
            <a:r>
              <a:rPr/>
              <a:t> </a:t>
            </a:r>
            <a:r>
              <a:rPr/>
              <a:t>End: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Density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G:/Projects/Safety-Security/r-crime-mapping/results/2019/December/we/we_density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52600" y="1600200"/>
            <a:ext cx="56388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Skinker</a:t>
            </a:r>
            <a:r>
              <a:rPr/>
              <a:t> </a:t>
            </a:r>
            <a:r>
              <a:rPr/>
              <a:t>DeBaliviere:</a:t>
            </a:r>
            <a:r>
              <a:rPr/>
              <a:t> </a:t>
            </a:r>
            <a:r>
              <a:rPr/>
              <a:t>Summary</a:t>
            </a:r>
            <a:r>
              <a:rPr/>
              <a:t> </a:t>
            </a:r>
            <a:r>
              <a:rPr/>
              <a:t>Tables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98137670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472234"/>
                <a:gridCol w="1394131"/>
              </a:tblGrid>
              <a:tr h="26258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1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78899519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5958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91312447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759206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Crimes Against Persons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FALSE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TRUE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711096616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Night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West</a:t>
            </a:r>
            <a:r>
              <a:rPr/>
              <a:t> </a:t>
            </a:r>
            <a:r>
              <a:rPr/>
              <a:t>End:</a:t>
            </a:r>
            <a:r>
              <a:rPr/>
              <a:t> </a:t>
            </a:r>
            <a:r>
              <a:rPr/>
              <a:t>Larceny</a:t>
            </a:r>
            <a:r>
              <a:rPr/>
              <a:t> </a:t>
            </a:r>
            <a:r>
              <a:rPr/>
              <a:t>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56419166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5958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731585776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Night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720717183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479601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Type of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652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All Other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From Motor Vehicle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74710274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200679"/>
                <a:gridCol w="1394131"/>
              </a:tblGrid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Monetary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$500 - $24,999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77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Under $500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West</a:t>
            </a:r>
            <a:r>
              <a:rPr/>
              <a:t> </a:t>
            </a:r>
            <a:r>
              <a:rPr/>
              <a:t>End:</a:t>
            </a:r>
            <a:r>
              <a:rPr/>
              <a:t> </a:t>
            </a:r>
            <a:r>
              <a:rPr/>
              <a:t>Total</a:t>
            </a:r>
            <a:r>
              <a:rPr/>
              <a:t> </a:t>
            </a:r>
            <a:r>
              <a:rPr/>
              <a:t>Crimes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Days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Week</a:t>
            </a:r>
          </a:p>
        </p:txBody>
      </p:sp>
      <p:pic>
        <p:nvPicPr>
          <p:cNvPr descr="G:/Projects/Safety-Security/r-crime-mapping/results/2019/December/we/we_crime_weekday_graph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526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West</a:t>
            </a:r>
            <a:r>
              <a:rPr/>
              <a:t> </a:t>
            </a:r>
            <a:r>
              <a:rPr/>
              <a:t>End:</a:t>
            </a:r>
            <a:r>
              <a:rPr/>
              <a:t> </a:t>
            </a:r>
            <a:r>
              <a:rPr/>
              <a:t>Crimes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Time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Day</a:t>
            </a:r>
          </a:p>
        </p:txBody>
      </p:sp>
      <p:pic>
        <p:nvPicPr>
          <p:cNvPr descr="G:/Projects/Safety-Security/r-crime-mapping/results/2019/December/we/we_crime_timeDay_graph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526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West</a:t>
            </a:r>
            <a:r>
              <a:rPr/>
              <a:t> </a:t>
            </a:r>
            <a:r>
              <a:rPr/>
              <a:t>End:</a:t>
            </a:r>
            <a:r>
              <a:rPr/>
              <a:t> </a:t>
            </a:r>
            <a:r>
              <a:rPr/>
              <a:t>Crimes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Day</a:t>
            </a:r>
            <a:r>
              <a:rPr/>
              <a:t> </a:t>
            </a:r>
            <a:r>
              <a:rPr/>
              <a:t>&amp;</a:t>
            </a:r>
            <a:r>
              <a:rPr/>
              <a:t> </a:t>
            </a:r>
            <a:r>
              <a:rPr/>
              <a:t>Category</a:t>
            </a:r>
          </a:p>
        </p:txBody>
      </p:sp>
      <p:pic>
        <p:nvPicPr>
          <p:cNvPr descr="G:/Projects/Safety-Security/r-crime-mapping/results/2019/December/we/we_crimeCat_weekday_graph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526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Visitation</a:t>
            </a:r>
            <a:r>
              <a:rPr/>
              <a:t> </a:t>
            </a:r>
            <a:r>
              <a:rPr/>
              <a:t>Park:</a:t>
            </a:r>
            <a:r>
              <a:rPr/>
              <a:t> </a:t>
            </a:r>
            <a:r>
              <a:rPr/>
              <a:t>Neighborhood</a:t>
            </a:r>
            <a:r>
              <a:rPr/>
              <a:t> </a:t>
            </a:r>
            <a:r>
              <a:rPr/>
              <a:t>Detail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spcBef>
                <a:spcPts val="3000"/>
              </a:spcBef>
              <a:buNone/>
            </a:pPr>
            <a:r>
              <a:rPr b="1"/>
              <a:t>Appendix 4</a:t>
            </a:r>
          </a:p>
        </p:txBody>
      </p:sp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Visitation</a:t>
            </a:r>
            <a:r>
              <a:rPr/>
              <a:t> </a:t>
            </a:r>
            <a:r>
              <a:rPr/>
              <a:t>Park:</a:t>
            </a:r>
            <a:r>
              <a:rPr/>
              <a:t> </a:t>
            </a:r>
            <a:r>
              <a:rPr/>
              <a:t>Time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Crimes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G:/Projects/Safety-Security/r-crime-mapping/results/2019/December/vp/vp_day_night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48000" y="1600200"/>
            <a:ext cx="30607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Visitation</a:t>
            </a:r>
            <a:r>
              <a:rPr/>
              <a:t> </a:t>
            </a:r>
            <a:r>
              <a:rPr/>
              <a:t>Park:</a:t>
            </a:r>
            <a:r>
              <a:rPr/>
              <a:t> </a:t>
            </a:r>
            <a:r>
              <a:rPr/>
              <a:t>Violent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G:/Projects/Safety-Security/r-crime-mapping/results/2019/December/vp/vp_vlnt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48000" y="1600200"/>
            <a:ext cx="30607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Visitation</a:t>
            </a:r>
            <a:r>
              <a:rPr/>
              <a:t> </a:t>
            </a:r>
            <a:r>
              <a:rPr/>
              <a:t>Park:</a:t>
            </a:r>
            <a:r>
              <a:rPr/>
              <a:t> </a:t>
            </a:r>
            <a:r>
              <a:rPr/>
              <a:t>Larceny</a:t>
            </a:r>
            <a:r>
              <a:rPr/>
              <a:t> </a:t>
            </a:r>
            <a:r>
              <a:rPr/>
              <a:t>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3959385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5958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885871815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942140731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479738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Type of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652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All Other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Motor Vehicle Parts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43865301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200679"/>
                <a:gridCol w="1394131"/>
              </a:tblGrid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Monetary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$500 - $24,999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77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Under $500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Visitation</a:t>
            </a:r>
            <a:r>
              <a:rPr/>
              <a:t> </a:t>
            </a:r>
            <a:r>
              <a:rPr/>
              <a:t>Park:</a:t>
            </a:r>
            <a:r>
              <a:rPr/>
              <a:t> </a:t>
            </a:r>
            <a:r>
              <a:rPr/>
              <a:t>Total</a:t>
            </a:r>
            <a:r>
              <a:rPr/>
              <a:t> </a:t>
            </a:r>
            <a:r>
              <a:rPr/>
              <a:t>Crimes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Days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Week</a:t>
            </a:r>
          </a:p>
        </p:txBody>
      </p:sp>
      <p:pic>
        <p:nvPicPr>
          <p:cNvPr descr="G:/Projects/Safety-Security/r-crime-mapping/results/2019/December/vp/vp_crime_weekday_graph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526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Visitation</a:t>
            </a:r>
            <a:r>
              <a:rPr/>
              <a:t> </a:t>
            </a:r>
            <a:r>
              <a:rPr/>
              <a:t>Park:</a:t>
            </a:r>
            <a:r>
              <a:rPr/>
              <a:t> </a:t>
            </a:r>
            <a:r>
              <a:rPr/>
              <a:t>Crimes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Time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Day</a:t>
            </a:r>
          </a:p>
        </p:txBody>
      </p:sp>
      <p:pic>
        <p:nvPicPr>
          <p:cNvPr descr="G:/Projects/Safety-Security/r-crime-mapping/results/2019/December/vp/vp_crime_timeDay_graph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526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Skinker</a:t>
            </a:r>
            <a:r>
              <a:rPr/>
              <a:t> </a:t>
            </a:r>
            <a:r>
              <a:rPr/>
              <a:t>DeBaliviere:</a:t>
            </a:r>
            <a:r>
              <a:rPr/>
              <a:t> </a:t>
            </a:r>
            <a:r>
              <a:rPr/>
              <a:t>Total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G:/Projects/Safety-Security/r-crime-mapping/results/2019/December/sdb/sdb_total_tm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524000" y="1600200"/>
            <a:ext cx="60960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Visitation</a:t>
            </a:r>
            <a:r>
              <a:rPr/>
              <a:t> </a:t>
            </a:r>
            <a:r>
              <a:rPr/>
              <a:t>Park:</a:t>
            </a:r>
            <a:r>
              <a:rPr/>
              <a:t> </a:t>
            </a:r>
            <a:r>
              <a:rPr/>
              <a:t>Crimes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Day</a:t>
            </a:r>
            <a:r>
              <a:rPr/>
              <a:t> </a:t>
            </a:r>
            <a:r>
              <a:rPr/>
              <a:t>&amp;</a:t>
            </a:r>
            <a:r>
              <a:rPr/>
              <a:t> </a:t>
            </a:r>
            <a:r>
              <a:rPr/>
              <a:t>Category</a:t>
            </a:r>
          </a:p>
        </p:txBody>
      </p:sp>
      <p:pic>
        <p:nvPicPr>
          <p:cNvPr descr="G:/Projects/Safety-Security/r-crime-mapping/results/2019/December/vp/vp_crimeCat_weekday_graph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526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DeBaliviere</a:t>
            </a:r>
            <a:r>
              <a:rPr/>
              <a:t> </a:t>
            </a:r>
            <a:r>
              <a:rPr/>
              <a:t>Place:</a:t>
            </a:r>
            <a:r>
              <a:rPr/>
              <a:t> </a:t>
            </a:r>
            <a:r>
              <a:rPr/>
              <a:t>Summary</a:t>
            </a:r>
            <a:r>
              <a:rPr/>
              <a:t> </a:t>
            </a:r>
            <a:r>
              <a:rPr/>
              <a:t>Notes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b="1"/>
              <a:t>14 total crimes in December 2019</a:t>
            </a:r>
          </a:p>
          <a:p>
            <a:pPr lvl="1"/>
            <a:r>
              <a:rPr b="1"/>
              <a:t>40% change compared to December 2018 (10 total crimes)</a:t>
            </a:r>
          </a:p>
          <a:p>
            <a:pPr lvl="1"/>
            <a:r>
              <a:rPr b="1"/>
              <a:t>1 crime(s) against persons in December 2019</a:t>
            </a:r>
          </a:p>
          <a:p>
            <a:pPr lvl="1"/>
            <a:r>
              <a:rPr b="1"/>
              <a:t>-50% change compared to December 2018 (2 crimes against persons)</a:t>
            </a:r>
          </a:p>
          <a:p>
            <a:pPr lvl="1"/>
            <a:r>
              <a:rPr b="1"/>
              <a:t>165 total crimes in 2019</a:t>
            </a:r>
          </a:p>
          <a:p>
            <a:pPr lvl="1"/>
            <a:r>
              <a:rPr b="1"/>
              <a:t>-10% change compared to this time in 2018 (183 total crimes)</a:t>
            </a:r>
          </a:p>
          <a:p>
            <a:pPr lvl="1"/>
            <a:r>
              <a:rPr b="1"/>
              <a:t>23 crime(s) against persons in 2019</a:t>
            </a:r>
          </a:p>
          <a:p>
            <a:pPr lvl="1"/>
            <a:r>
              <a:rPr b="1"/>
              <a:t>-28% change compared to this time in 2018 (32 crimes against persons)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DeBaliviere</a:t>
            </a:r>
            <a:r>
              <a:rPr/>
              <a:t> </a:t>
            </a:r>
            <a:r>
              <a:rPr/>
              <a:t>Place:</a:t>
            </a:r>
            <a:r>
              <a:rPr/>
              <a:t> </a:t>
            </a:r>
            <a:r>
              <a:rPr/>
              <a:t>Year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Year</a:t>
            </a:r>
            <a:r>
              <a:rPr/>
              <a:t> </a:t>
            </a:r>
            <a:r>
              <a:rPr/>
              <a:t>Comparison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751336827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09341"/>
                <a:gridCol w="509341"/>
                <a:gridCol w="478100"/>
                <a:gridCol w="509205"/>
                <a:gridCol w="509205"/>
                <a:gridCol w="571347"/>
              </a:tblGrid>
              <a:tr h="2886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Oct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Nov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Dec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125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1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183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49593053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09341"/>
                <a:gridCol w="509341"/>
                <a:gridCol w="478100"/>
                <a:gridCol w="509205"/>
                <a:gridCol w="509205"/>
                <a:gridCol w="571347"/>
              </a:tblGrid>
              <a:tr h="2886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Oct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Nov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Dec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1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165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DeBaliviere</a:t>
            </a:r>
            <a:r>
              <a:rPr/>
              <a:t> </a:t>
            </a:r>
            <a:r>
              <a:rPr/>
              <a:t>Place:</a:t>
            </a:r>
            <a:r>
              <a:rPr/>
              <a:t> </a:t>
            </a:r>
            <a:r>
              <a:rPr/>
              <a:t>Summary</a:t>
            </a:r>
            <a:r>
              <a:rPr/>
              <a:t> </a:t>
            </a:r>
            <a:r>
              <a:rPr/>
              <a:t>Tables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6888202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472234"/>
                <a:gridCol w="1394131"/>
              </a:tblGrid>
              <a:tr h="26258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851746030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5958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75028768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759206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Crimes Against Persons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FALSE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TRUE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771236917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Night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DeBaliviere</a:t>
            </a:r>
            <a:r>
              <a:rPr/>
              <a:t> </a:t>
            </a:r>
            <a:r>
              <a:rPr/>
              <a:t>Place:</a:t>
            </a:r>
            <a:r>
              <a:rPr/>
              <a:t> </a:t>
            </a:r>
            <a:r>
              <a:rPr/>
              <a:t>Total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G:/Projects/Safety-Security/r-crime-mapping/results/2019/December/dbp/dbp_total_crimes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679700" y="1600200"/>
            <a:ext cx="37973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49</Words>
  <Application>Microsoft Office PowerPoint</Application>
  <PresentationFormat>On-screen Show (4:3)</PresentationFormat>
  <Paragraphs>15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Skinker DeBaliviere, DeBaliviere Place, West End, Visitation Park</dc:title>
  <dc:creator>Washington University Medical Center</dc:creator>
  <cp:keywords/>
  <dcterms:created xsi:type="dcterms:W3CDTF">2020-01-15T17:17:26Z</dcterms:created>
  <dcterms:modified xsi:type="dcterms:W3CDTF">2020-01-15T17:17:26Z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lways_allow_html">
    <vt:lpwstr>yes</vt:lpwstr>
  </property>
  <property fmtid="{D5CDD505-2E9C-101B-9397-08002B2CF9AE}" pid="3" name="date">
    <vt:lpwstr>(January 15, 2020)</vt:lpwstr>
  </property>
  <property fmtid="{D5CDD505-2E9C-101B-9397-08002B2CF9AE}" pid="4" name="output">
    <vt:lpwstr>powerpoint_presentation</vt:lpwstr>
  </property>
  <property fmtid="{D5CDD505-2E9C-101B-9397-08002B2CF9AE}" pid="5" name="params">
    <vt:lpwstr/>
  </property>
  <property fmtid="{D5CDD505-2E9C-101B-9397-08002B2CF9AE}" pid="6" name="subtitle">
    <vt:lpwstr>Monthly Crime report: December 2019</vt:lpwstr>
  </property>
</Properties>
</file>